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77.jpeg" ContentType="image/jpeg"/>
  <Override PartName="/ppt/media/image76.jpeg" ContentType="image/jpeg"/>
  <Override PartName="/ppt/media/image75.png" ContentType="image/png"/>
  <Override PartName="/ppt/media/image74.png" ContentType="image/png"/>
  <Override PartName="/ppt/media/image73.png" ContentType="image/png"/>
  <Override PartName="/ppt/media/image72.jpeg" ContentType="image/jpeg"/>
  <Override PartName="/ppt/media/image69.png" ContentType="image/png"/>
  <Override PartName="/ppt/media/image68.jpeg" ContentType="image/jpeg"/>
  <Override PartName="/ppt/media/image67.jpeg" ContentType="image/jpeg"/>
  <Override PartName="/ppt/media/image62.jpeg" ContentType="image/jpeg"/>
  <Override PartName="/ppt/media/image59.jpeg" ContentType="image/jpeg"/>
  <Override PartName="/ppt/media/image58.jpeg" ContentType="image/jpeg"/>
  <Override PartName="/ppt/media/image63.jpeg" ContentType="image/jpeg"/>
  <Override PartName="/ppt/media/image57.jpeg" ContentType="image/jpeg"/>
  <Override PartName="/ppt/media/image56.jpeg" ContentType="image/jpeg"/>
  <Override PartName="/ppt/media/image60.png" ContentType="image/png"/>
  <Override PartName="/ppt/media/image54.jpeg" ContentType="image/jpeg"/>
  <Override PartName="/ppt/media/image53.png" ContentType="image/png"/>
  <Override PartName="/ppt/media/image52.png" ContentType="image/png"/>
  <Override PartName="/ppt/media/image49.png" ContentType="image/png"/>
  <Override PartName="/ppt/media/image46.png" ContentType="image/png"/>
  <Override PartName="/ppt/media/image45.png" ContentType="image/png"/>
  <Override PartName="/ppt/media/image65.jpeg" ContentType="image/jpe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29.jpeg" ContentType="image/jpeg"/>
  <Override PartName="/ppt/media/image25.jpeg" ContentType="image/jpeg"/>
  <Override PartName="/ppt/media/image23.jpeg" ContentType="image/jpeg"/>
  <Override PartName="/ppt/media/image37.png" ContentType="image/png"/>
  <Override PartName="/ppt/media/image22.png" ContentType="image/png"/>
  <Override PartName="/ppt/media/image21.png" ContentType="image/png"/>
  <Override PartName="/ppt/media/image61.png" ContentType="image/png"/>
  <Override PartName="/ppt/media/image20.jpeg" ContentType="image/jpeg"/>
  <Override PartName="/ppt/media/image28.jpeg" ContentType="image/jpeg"/>
  <Override PartName="/ppt/media/image24.jpeg" ContentType="image/jpeg"/>
  <Override PartName="/ppt/media/image33.png" ContentType="image/png"/>
  <Override PartName="/ppt/media/image38.png" ContentType="image/png"/>
  <Override PartName="/ppt/media/image19.jpeg" ContentType="image/jpeg"/>
  <Override PartName="/ppt/media/image16.png" ContentType="image/png"/>
  <Override PartName="/ppt/media/image17.png" ContentType="image/png"/>
  <Override PartName="/ppt/media/image14.png" ContentType="image/png"/>
  <Override PartName="/ppt/media/image12.png" ContentType="image/png"/>
  <Override PartName="/ppt/media/image39.png" ContentType="image/png"/>
  <Override PartName="/ppt/media/image31.jpeg" ContentType="image/jpeg"/>
  <Override PartName="/ppt/media/image35.png" ContentType="image/png"/>
  <Override PartName="/ppt/media/image64.jpeg" ContentType="image/jpeg"/>
  <Override PartName="/ppt/media/image15.jpeg" ContentType="image/jpeg"/>
  <Override PartName="/ppt/media/image71.png" ContentType="image/png"/>
  <Override PartName="/ppt/media/image30.jpeg" ContentType="image/jpeg"/>
  <Override PartName="/ppt/media/image11.jpeg" ContentType="image/jpeg"/>
  <Override PartName="/ppt/media/image32.jpeg" ContentType="image/jpeg"/>
  <Override PartName="/ppt/media/image55.jpeg" ContentType="image/jpeg"/>
  <Override PartName="/ppt/media/image10.png" ContentType="image/png"/>
  <Override PartName="/ppt/media/image48.png" ContentType="image/png"/>
  <Override PartName="/ppt/media/image9.png" ContentType="image/png"/>
  <Override PartName="/ppt/media/image8.png" ContentType="image/png"/>
  <Override PartName="/ppt/media/image40.png" ContentType="image/png"/>
  <Override PartName="/ppt/media/image26.jpeg" ContentType="image/jpeg"/>
  <Override PartName="/ppt/media/image34.png" ContentType="image/png"/>
  <Override PartName="/ppt/media/image6.png" ContentType="image/png"/>
  <Override PartName="/ppt/media/image27.jpeg" ContentType="image/jpeg"/>
  <Override PartName="/ppt/media/image5.png" ContentType="image/png"/>
  <Override PartName="/ppt/media/image51.jpeg" ContentType="image/jpeg"/>
  <Override PartName="/ppt/media/image18.png" ContentType="image/png"/>
  <Override PartName="/ppt/media/image4.png" ContentType="image/png"/>
  <Override PartName="/ppt/media/image13.jpeg" ContentType="image/jpeg"/>
  <Override PartName="/ppt/media/image50.jpeg" ContentType="image/jpeg"/>
  <Override PartName="/ppt/media/image66.jpeg" ContentType="image/jpeg"/>
  <Override PartName="/ppt/media/image7.png" ContentType="image/png"/>
  <Override PartName="/ppt/media/image3.png" ContentType="image/png"/>
  <Override PartName="/ppt/media/image47.png" ContentType="image/png"/>
  <Override PartName="/ppt/media/image70.png" ContentType="image/png"/>
  <Override PartName="/ppt/media/image2.png" ContentType="image/png"/>
  <Override PartName="/ppt/media/image1.png" ContentType="image/png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9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0400" cy="6854400"/>
          </a:xfrm>
          <a:custGeom>
            <a:avLst/>
            <a:gdLst/>
            <a:ahLst/>
            <a:rect l="0" t="0" r="r" b="b"/>
            <a:pathLst>
              <a:path w="9143999" h="6857999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0400" cy="6854400"/>
          </a:xfrm>
          <a:custGeom>
            <a:avLst/>
            <a:gdLst/>
            <a:ahLst/>
            <a:rect l="0" t="0" r="r" b="b"/>
            <a:pathLst>
              <a:path w="9143999" h="6857999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0" y="0"/>
            <a:ext cx="9140400" cy="6854400"/>
          </a:xfrm>
          <a:custGeom>
            <a:avLst/>
            <a:gdLst/>
            <a:ahLst/>
            <a:rect l="0" t="0" r="r" b="b"/>
            <a:pathLst>
              <a:path w="9143999" h="6857999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0"/>
            <a:ext cx="9140400" cy="6854400"/>
          </a:xfrm>
          <a:custGeom>
            <a:avLst/>
            <a:gdLst/>
            <a:ahLst/>
            <a:rect l="0" t="0" r="r" b="b"/>
            <a:pathLst>
              <a:path w="9143999" h="6857999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0" y="0"/>
            <a:ext cx="9140400" cy="6854400"/>
          </a:xfrm>
          <a:custGeom>
            <a:avLst/>
            <a:gdLst/>
            <a:ahLst/>
            <a:rect l="0" t="0" r="r" b="b"/>
            <a:pathLst>
              <a:path w="9143999" h="6857999">
                <a:moveTo>
                  <a:pt x="0" y="6857998"/>
                </a:moveTo>
                <a:lnTo>
                  <a:pt x="9143998" y="6857998"/>
                </a:lnTo>
                <a:lnTo>
                  <a:pt x="9143998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4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49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0" y="92160"/>
            <a:ext cx="6214680" cy="5940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2"/>
          <p:cNvSpPr/>
          <p:nvPr/>
        </p:nvSpPr>
        <p:spPr>
          <a:xfrm>
            <a:off x="6736320" y="1405800"/>
            <a:ext cx="1959840" cy="117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/>
          <a:p>
            <a:pPr>
              <a:lnSpc>
                <a:spcPts val="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Mars  Mysteries </a:t>
            </a:r>
            <a:endParaRPr/>
          </a:p>
        </p:txBody>
      </p:sp>
      <p:sp>
        <p:nvSpPr>
          <p:cNvPr id="187" name="CustomShape 3"/>
          <p:cNvSpPr/>
          <p:nvPr/>
        </p:nvSpPr>
        <p:spPr>
          <a:xfrm>
            <a:off x="6117120" y="5609520"/>
            <a:ext cx="2077920" cy="68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algn="ctr">
              <a:lnSpc>
                <a:spcPts val="0"/>
              </a:lnSpc>
            </a:pPr>
            <a:r>
              <a:rPr i="1" lang="en-US" strike="noStrike">
                <a:solidFill>
                  <a:srgbClr val="ffffff"/>
                </a:solidFill>
                <a:latin typeface="Arial"/>
                <a:ea typeface="DejaVu Sans"/>
              </a:rPr>
              <a:t>Donna M. Jurdy</a:t>
            </a:r>
            <a:endParaRPr/>
          </a:p>
          <a:p>
            <a:pPr algn="ctr">
              <a:lnSpc>
                <a:spcPts val="0"/>
              </a:lnSpc>
            </a:pPr>
            <a:r>
              <a:rPr i="1" lang="en-US" sz="1300" strike="noStrike">
                <a:solidFill>
                  <a:srgbClr val="ffffff"/>
                </a:solidFill>
                <a:latin typeface="Arial"/>
                <a:ea typeface="DejaVu Sans"/>
              </a:rPr>
              <a:t>Earth &amp;  Planetary Sciences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1300" strike="noStrike">
                <a:solidFill>
                  <a:srgbClr val="ffffff"/>
                </a:solidFill>
                <a:latin typeface="Arial"/>
                <a:ea typeface="DejaVu Sans"/>
              </a:rPr>
              <a:t>Northwestern University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1535040" y="91440"/>
            <a:ext cx="559404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Mariner 7 Approaches Mars </a:t>
            </a:r>
            <a:endParaRPr/>
          </a:p>
        </p:txBody>
      </p:sp>
      <p:sp>
        <p:nvSpPr>
          <p:cNvPr id="205" name="CustomShape 2"/>
          <p:cNvSpPr/>
          <p:nvPr/>
        </p:nvSpPr>
        <p:spPr>
          <a:xfrm>
            <a:off x="0" y="1295280"/>
            <a:ext cx="9140400" cy="51397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48640" y="0"/>
            <a:ext cx="87750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pple-Chancery"/>
                <a:ea typeface="DejaVu Sans"/>
              </a:rPr>
              <a:t>Olympus Mons, as seen from Mariner 9 (1971)</a:t>
            </a: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762120" y="598320"/>
            <a:ext cx="7546680" cy="62560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2323080" y="109080"/>
            <a:ext cx="535464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Olympus Mons Caldera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66760" y="882720"/>
            <a:ext cx="8606880" cy="59716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828800" y="0"/>
            <a:ext cx="7037640" cy="127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pple-Chancery"/>
                <a:ea typeface="DejaVu Sans"/>
              </a:rPr>
              <a:t>Viking</a:t>
            </a: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 2 Liftoﬀ - Sept 5, 1975</a:t>
            </a:r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640080" y="548640"/>
            <a:ext cx="7872120" cy="59637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2133720" y="0"/>
            <a:ext cx="685440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2"/>
          <p:cNvSpPr/>
          <p:nvPr/>
        </p:nvSpPr>
        <p:spPr>
          <a:xfrm>
            <a:off x="2133720" y="6248520"/>
            <a:ext cx="225000" cy="453600"/>
          </a:xfrm>
          <a:custGeom>
            <a:avLst/>
            <a:gdLst/>
            <a:ahLst/>
            <a:rect l="0" t="0" r="r" b="b"/>
            <a:pathLst>
              <a:path w="228601" h="457200">
                <a:moveTo>
                  <a:pt x="0" y="457199"/>
                </a:moveTo>
                <a:lnTo>
                  <a:pt x="228600" y="457199"/>
                </a:lnTo>
                <a:lnTo>
                  <a:pt x="228600" y="0"/>
                </a:lnTo>
                <a:lnTo>
                  <a:pt x="0" y="0"/>
                </a:lnTo>
                <a:lnTo>
                  <a:pt x="0" y="457199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3"/>
          <p:cNvSpPr/>
          <p:nvPr/>
        </p:nvSpPr>
        <p:spPr>
          <a:xfrm>
            <a:off x="2133720" y="6248520"/>
            <a:ext cx="225000" cy="453600"/>
          </a:xfrm>
          <a:custGeom>
            <a:avLst/>
            <a:gdLst/>
            <a:ahLst/>
            <a:rect l="0" t="0" r="r" b="b"/>
            <a:pathLst>
              <a:path w="228600" h="457200">
                <a:moveTo>
                  <a:pt x="0" y="0"/>
                </a:moveTo>
                <a:lnTo>
                  <a:pt x="228599" y="0"/>
                </a:lnTo>
                <a:lnTo>
                  <a:pt x="228599" y="457199"/>
                </a:lnTo>
                <a:lnTo>
                  <a:pt x="0" y="457199"/>
                </a:lnTo>
                <a:lnTo>
                  <a:pt x="0" y="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4"/>
          <p:cNvSpPr/>
          <p:nvPr/>
        </p:nvSpPr>
        <p:spPr>
          <a:xfrm>
            <a:off x="30960" y="91440"/>
            <a:ext cx="1977480" cy="305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/>
          <a:p>
            <a:pPr>
              <a:lnSpc>
                <a:spcPct val="99000"/>
              </a:lnSpc>
            </a:pP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Composite image of Mars</a:t>
            </a:r>
            <a:endParaRPr/>
          </a:p>
          <a:p>
            <a:pPr>
              <a:lnSpc>
                <a:spcPct val="99000"/>
              </a:lnSpc>
            </a:pP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taken by small </a:t>
            </a:r>
            <a:endParaRPr/>
          </a:p>
          <a:p>
            <a:pPr>
              <a:lnSpc>
                <a:spcPct val="99000"/>
              </a:lnSpc>
            </a:pP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telescopes onboard the 2 Viking Orbiters</a:t>
            </a:r>
            <a:endParaRPr/>
          </a:p>
          <a:p>
            <a:pPr>
              <a:lnSpc>
                <a:spcPct val="99000"/>
              </a:lnSpc>
            </a:pP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   </a:t>
            </a: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Mid 1970's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685800" y="0"/>
            <a:ext cx="7768800" cy="65052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2"/>
          <p:cNvSpPr/>
          <p:nvPr/>
        </p:nvSpPr>
        <p:spPr>
          <a:xfrm>
            <a:off x="3327840" y="63360"/>
            <a:ext cx="249012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Viking Lander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762120" y="57240"/>
            <a:ext cx="7692480" cy="6797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2"/>
          <p:cNvSpPr/>
          <p:nvPr/>
        </p:nvSpPr>
        <p:spPr>
          <a:xfrm>
            <a:off x="1247760" y="78840"/>
            <a:ext cx="66492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000000"/>
                </a:solidFill>
                <a:latin typeface="Apple-Chancery"/>
                <a:ea typeface="DejaVu Sans"/>
              </a:rPr>
              <a:t>Viking 2 Landing Site (Sept 1976)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85800" y="765000"/>
            <a:ext cx="7984800" cy="6089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CustomShape 2"/>
          <p:cNvSpPr/>
          <p:nvPr/>
        </p:nvSpPr>
        <p:spPr>
          <a:xfrm>
            <a:off x="685800" y="1219320"/>
            <a:ext cx="7921080" cy="56350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3"/>
          <p:cNvSpPr/>
          <p:nvPr/>
        </p:nvSpPr>
        <p:spPr>
          <a:xfrm>
            <a:off x="685800" y="1066680"/>
            <a:ext cx="7908480" cy="57877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CustomShape 4"/>
          <p:cNvSpPr/>
          <p:nvPr/>
        </p:nvSpPr>
        <p:spPr>
          <a:xfrm>
            <a:off x="826560" y="548640"/>
            <a:ext cx="813132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rial"/>
                <a:ea typeface="DejaVu Sans"/>
              </a:rPr>
              <a:t>Evidence for (really old, really tiny) Martians?</a:t>
            </a:r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2926080" y="91440"/>
            <a:ext cx="3471480" cy="9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Mars Oceans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0" y="876240"/>
            <a:ext cx="9140400" cy="5978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0" y="609480"/>
            <a:ext cx="4482720" cy="59655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2"/>
          <p:cNvSpPr/>
          <p:nvPr/>
        </p:nvSpPr>
        <p:spPr>
          <a:xfrm>
            <a:off x="4663440" y="1001520"/>
            <a:ext cx="4136040" cy="4161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3"/>
          <p:cNvSpPr/>
          <p:nvPr/>
        </p:nvSpPr>
        <p:spPr>
          <a:xfrm>
            <a:off x="4663440" y="1305000"/>
            <a:ext cx="1812600" cy="4161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4"/>
          <p:cNvSpPr/>
          <p:nvPr/>
        </p:nvSpPr>
        <p:spPr>
          <a:xfrm>
            <a:off x="4725720" y="1612800"/>
            <a:ext cx="100440" cy="4122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5"/>
          <p:cNvSpPr/>
          <p:nvPr/>
        </p:nvSpPr>
        <p:spPr>
          <a:xfrm>
            <a:off x="4663440" y="1915920"/>
            <a:ext cx="4036320" cy="41616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6"/>
          <p:cNvSpPr/>
          <p:nvPr/>
        </p:nvSpPr>
        <p:spPr>
          <a:xfrm>
            <a:off x="4663440" y="2219400"/>
            <a:ext cx="3882600" cy="41616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7"/>
          <p:cNvSpPr/>
          <p:nvPr/>
        </p:nvSpPr>
        <p:spPr>
          <a:xfrm>
            <a:off x="4663440" y="2527200"/>
            <a:ext cx="2436120" cy="4122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8"/>
          <p:cNvSpPr/>
          <p:nvPr/>
        </p:nvSpPr>
        <p:spPr>
          <a:xfrm>
            <a:off x="4725720" y="2830320"/>
            <a:ext cx="100440" cy="41616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9"/>
          <p:cNvSpPr/>
          <p:nvPr/>
        </p:nvSpPr>
        <p:spPr>
          <a:xfrm>
            <a:off x="4663440" y="3133800"/>
            <a:ext cx="3603960" cy="41616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10"/>
          <p:cNvSpPr/>
          <p:nvPr/>
        </p:nvSpPr>
        <p:spPr>
          <a:xfrm>
            <a:off x="4663440" y="3441600"/>
            <a:ext cx="3500280" cy="4122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11"/>
          <p:cNvSpPr/>
          <p:nvPr/>
        </p:nvSpPr>
        <p:spPr>
          <a:xfrm>
            <a:off x="4663440" y="3744720"/>
            <a:ext cx="1596600" cy="41616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12"/>
          <p:cNvSpPr/>
          <p:nvPr/>
        </p:nvSpPr>
        <p:spPr>
          <a:xfrm>
            <a:off x="4725720" y="4048200"/>
            <a:ext cx="100440" cy="416160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13"/>
          <p:cNvSpPr/>
          <p:nvPr/>
        </p:nvSpPr>
        <p:spPr>
          <a:xfrm>
            <a:off x="4663440" y="4356000"/>
            <a:ext cx="4061160" cy="4122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14"/>
          <p:cNvSpPr/>
          <p:nvPr/>
        </p:nvSpPr>
        <p:spPr>
          <a:xfrm>
            <a:off x="4663440" y="4659120"/>
            <a:ext cx="3350520" cy="41616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15"/>
          <p:cNvSpPr/>
          <p:nvPr/>
        </p:nvSpPr>
        <p:spPr>
          <a:xfrm>
            <a:off x="4725720" y="4962600"/>
            <a:ext cx="100440" cy="416160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16"/>
          <p:cNvSpPr/>
          <p:nvPr/>
        </p:nvSpPr>
        <p:spPr>
          <a:xfrm>
            <a:off x="4663440" y="5270400"/>
            <a:ext cx="4024080" cy="412200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17"/>
          <p:cNvSpPr/>
          <p:nvPr/>
        </p:nvSpPr>
        <p:spPr>
          <a:xfrm>
            <a:off x="4663440" y="5573520"/>
            <a:ext cx="3728880" cy="41616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18"/>
          <p:cNvSpPr/>
          <p:nvPr/>
        </p:nvSpPr>
        <p:spPr>
          <a:xfrm>
            <a:off x="4663440" y="5877000"/>
            <a:ext cx="1293120" cy="416160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19"/>
          <p:cNvSpPr/>
          <p:nvPr/>
        </p:nvSpPr>
        <p:spPr>
          <a:xfrm>
            <a:off x="4687560" y="1024560"/>
            <a:ext cx="4059000" cy="524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Wingdings"/>
                <a:ea typeface="DejaVu Sans"/>
              </a:rPr>
              <a:t>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A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 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ncient Mars had flowing water  on its surface.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Wingdings"/>
                <a:ea typeface="DejaVu Sans"/>
              </a:rPr>
              <a:t>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T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  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hese images clearly show the  results of what appears to have  been flowing water.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Wingdings"/>
                <a:ea typeface="DejaVu Sans"/>
              </a:rPr>
              <a:t>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 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The Viking landers actually  recorded frost forming, then  evaporating.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Wingdings"/>
                <a:ea typeface="DejaVu Sans"/>
              </a:rPr>
              <a:t>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T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  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here does not seem to be any  liquid water on Mars today.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Wingdings"/>
                <a:ea typeface="DejaVu Sans"/>
              </a:rPr>
              <a:t></a:t>
            </a: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 </a:t>
            </a:r>
            <a:r>
              <a:rPr b="1"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It is possible that there may be  surface water in shallow lakes  under ice.</a:t>
            </a:r>
            <a:endParaRPr/>
          </a:p>
        </p:txBody>
      </p:sp>
      <p:sp>
        <p:nvSpPr>
          <p:cNvPr id="245" name="CustomShape 20"/>
          <p:cNvSpPr/>
          <p:nvPr/>
        </p:nvSpPr>
        <p:spPr>
          <a:xfrm>
            <a:off x="3391920" y="110160"/>
            <a:ext cx="309708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83cad0"/>
                </a:solidFill>
                <a:latin typeface="Apple-Chancery"/>
                <a:ea typeface="DejaVu Sans"/>
              </a:rPr>
              <a:t>Water on Mars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867280" y="0"/>
            <a:ext cx="3273120" cy="2891880"/>
          </a:xfrm>
          <a:custGeom>
            <a:avLst/>
            <a:gdLst/>
            <a:ahLst/>
            <a:rect l="0" t="0" r="r" b="b"/>
            <a:pathLst>
              <a:path w="3276600" h="2895600">
                <a:moveTo>
                  <a:pt x="0" y="0"/>
                </a:moveTo>
                <a:lnTo>
                  <a:pt x="3276599" y="0"/>
                </a:lnTo>
                <a:lnTo>
                  <a:pt x="3276599" y="2895599"/>
                </a:lnTo>
                <a:lnTo>
                  <a:pt x="0" y="2895599"/>
                </a:lnTo>
                <a:lnTo>
                  <a:pt x="0" y="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2"/>
          <p:cNvSpPr/>
          <p:nvPr/>
        </p:nvSpPr>
        <p:spPr>
          <a:xfrm>
            <a:off x="0" y="0"/>
            <a:ext cx="624492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3"/>
          <p:cNvSpPr/>
          <p:nvPr/>
        </p:nvSpPr>
        <p:spPr>
          <a:xfrm>
            <a:off x="4952880" y="2895480"/>
            <a:ext cx="4187520" cy="39589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4"/>
          <p:cNvSpPr/>
          <p:nvPr/>
        </p:nvSpPr>
        <p:spPr>
          <a:xfrm>
            <a:off x="6035040" y="91440"/>
            <a:ext cx="3074760" cy="2675160"/>
          </a:xfrm>
          <a:custGeom>
            <a:avLst/>
            <a:gdLst/>
            <a:ahLst/>
            <a:rect l="0" t="0" r="r" b="b"/>
            <a:pathLst>
              <a:path w="3352799" h="2895601">
                <a:moveTo>
                  <a:pt x="0" y="2895600"/>
                </a:moveTo>
                <a:lnTo>
                  <a:pt x="3352798" y="2895600"/>
                </a:lnTo>
                <a:lnTo>
                  <a:pt x="3352798" y="0"/>
                </a:lnTo>
                <a:lnTo>
                  <a:pt x="0" y="0"/>
                </a:lnTo>
                <a:lnTo>
                  <a:pt x="0" y="2895600"/>
                </a:lnTo>
              </a:path>
            </a:pathLst>
          </a:custGeom>
          <a:solidFill>
            <a:srgbClr val="c6e6e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5"/>
          <p:cNvSpPr/>
          <p:nvPr/>
        </p:nvSpPr>
        <p:spPr>
          <a:xfrm>
            <a:off x="5567040" y="-125280"/>
            <a:ext cx="3349080" cy="2891880"/>
          </a:xfrm>
          <a:custGeom>
            <a:avLst/>
            <a:gdLst/>
            <a:ahLst/>
            <a:rect l="0" t="0" r="r" b="b"/>
            <a:pathLst>
              <a:path w="3352800" h="2895600">
                <a:moveTo>
                  <a:pt x="0" y="0"/>
                </a:moveTo>
                <a:lnTo>
                  <a:pt x="3352799" y="0"/>
                </a:lnTo>
                <a:lnTo>
                  <a:pt x="3352799" y="2895599"/>
                </a:lnTo>
                <a:lnTo>
                  <a:pt x="0" y="2895599"/>
                </a:lnTo>
                <a:lnTo>
                  <a:pt x="0" y="0"/>
                </a:lnTo>
              </a:path>
            </a:pathLst>
          </a:custGeom>
          <a:noFill/>
          <a:ln w="9360">
            <a:solidFill>
              <a:srgbClr val="c6e6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6"/>
          <p:cNvSpPr/>
          <p:nvPr/>
        </p:nvSpPr>
        <p:spPr>
          <a:xfrm>
            <a:off x="5970240" y="63360"/>
            <a:ext cx="2962440" cy="273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4040" bIns="0"/>
          <a:p>
            <a:pPr algn="ctr">
              <a:lnSpc>
                <a:spcPct val="99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DejaVu Sans"/>
              </a:rPr>
              <a:t>PERCIVAL LOWELL </a:t>
            </a:r>
            <a:endParaRPr/>
          </a:p>
          <a:p>
            <a:pPr algn="ctr">
              <a:lnSpc>
                <a:spcPct val="99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DejaVu Sans"/>
              </a:rPr>
              <a:t>at his  24” Refractor, </a:t>
            </a:r>
            <a:endParaRPr/>
          </a:p>
          <a:p>
            <a:pPr algn="ctr">
              <a:lnSpc>
                <a:spcPct val="99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DejaVu Sans"/>
              </a:rPr>
              <a:t>Flagstaff, Arizona  observing  Mars during the favorable perihelic opposition, 1894. </a:t>
            </a:r>
            <a:endParaRPr/>
          </a:p>
          <a:p>
            <a:pPr algn="ctr">
              <a:lnSpc>
                <a:spcPct val="99000"/>
              </a:lnSpc>
            </a:pPr>
            <a:endParaRPr/>
          </a:p>
          <a:p>
            <a:pPr algn="ctr">
              <a:lnSpc>
                <a:spcPct val="99000"/>
              </a:lnSpc>
            </a:pPr>
            <a:r>
              <a:rPr lang="en-US" strike="noStrike">
                <a:solidFill>
                  <a:srgbClr val="000000"/>
                </a:solidFill>
                <a:latin typeface="Times New Roman"/>
                <a:ea typeface="DejaVu Sans"/>
              </a:rPr>
              <a:t>Below, a globe constructed from his sketches. 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3021480" y="93960"/>
            <a:ext cx="310284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pple-Chancery"/>
                <a:ea typeface="DejaVu Sans"/>
              </a:rPr>
              <a:t>Channel Islands</a:t>
            </a:r>
            <a:endParaRPr/>
          </a:p>
        </p:txBody>
      </p:sp>
      <p:sp>
        <p:nvSpPr>
          <p:cNvPr id="247" name="CustomShape 2"/>
          <p:cNvSpPr/>
          <p:nvPr/>
        </p:nvSpPr>
        <p:spPr>
          <a:xfrm>
            <a:off x="914400" y="739800"/>
            <a:ext cx="7254360" cy="6114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1767960" y="640080"/>
            <a:ext cx="5909760" cy="6214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2"/>
          <p:cNvSpPr/>
          <p:nvPr/>
        </p:nvSpPr>
        <p:spPr>
          <a:xfrm>
            <a:off x="1737360" y="122400"/>
            <a:ext cx="69462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600" strike="noStrike">
                <a:solidFill>
                  <a:srgbClr val="ffffff"/>
                </a:solidFill>
                <a:latin typeface="Apple-Chancery"/>
                <a:ea typeface="DejaVu Sans"/>
              </a:rPr>
              <a:t>Crater Erosion,   Lobate Ejecta</a:t>
            </a:r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2560320" y="-60480"/>
            <a:ext cx="37458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River Channels?</a:t>
            </a:r>
            <a:endParaRPr/>
          </a:p>
        </p:txBody>
      </p:sp>
      <p:sp>
        <p:nvSpPr>
          <p:cNvPr id="251" name="CustomShape 2"/>
          <p:cNvSpPr/>
          <p:nvPr/>
        </p:nvSpPr>
        <p:spPr>
          <a:xfrm>
            <a:off x="914400" y="514440"/>
            <a:ext cx="7330680" cy="63399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123120" y="398880"/>
            <a:ext cx="1965600" cy="147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/>
          <a:p>
            <a:pPr algn="ctr">
              <a:lnSpc>
                <a:spcPts val="0"/>
              </a:lnSpc>
            </a:pPr>
            <a:r>
              <a:rPr i="1" lang="en-US" sz="2800" strike="noStrike">
                <a:solidFill>
                  <a:srgbClr val="ffffff"/>
                </a:solidFill>
                <a:latin typeface="Arial"/>
                <a:ea typeface="DejaVu Sans"/>
              </a:rPr>
              <a:t>Ancient  Martian  Shoreline?</a:t>
            </a:r>
            <a:endParaRPr/>
          </a:p>
        </p:txBody>
      </p:sp>
      <p:sp>
        <p:nvSpPr>
          <p:cNvPr id="253" name="CustomShape 2"/>
          <p:cNvSpPr/>
          <p:nvPr/>
        </p:nvSpPr>
        <p:spPr>
          <a:xfrm>
            <a:off x="2187720" y="0"/>
            <a:ext cx="695268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298080" y="640080"/>
            <a:ext cx="2716200" cy="166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/>
          <a:p>
            <a:pPr algn="ctr">
              <a:lnSpc>
                <a:spcPts val="0"/>
              </a:lnSpc>
            </a:pPr>
            <a:r>
              <a:rPr i="1" lang="en-US" sz="2800" strike="noStrike">
                <a:solidFill>
                  <a:srgbClr val="ffffff"/>
                </a:solidFill>
                <a:latin typeface="Arial"/>
                <a:ea typeface="DejaVu Sans"/>
              </a:rPr>
              <a:t>Shoreline? –  Up Close  and Personal</a:t>
            </a:r>
            <a:endParaRPr/>
          </a:p>
        </p:txBody>
      </p:sp>
      <p:sp>
        <p:nvSpPr>
          <p:cNvPr id="255" name="CustomShape 2"/>
          <p:cNvSpPr/>
          <p:nvPr/>
        </p:nvSpPr>
        <p:spPr>
          <a:xfrm>
            <a:off x="3514680" y="0"/>
            <a:ext cx="562572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1737360" y="274320"/>
            <a:ext cx="539172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pple-Chancery"/>
                <a:ea typeface="DejaVu Sans"/>
              </a:rPr>
              <a:t>Current Groundwater Flow?</a:t>
            </a:r>
            <a:endParaRPr/>
          </a:p>
        </p:txBody>
      </p:sp>
      <p:sp>
        <p:nvSpPr>
          <p:cNvPr id="257" name="CustomShape 2"/>
          <p:cNvSpPr/>
          <p:nvPr/>
        </p:nvSpPr>
        <p:spPr>
          <a:xfrm>
            <a:off x="0" y="1182600"/>
            <a:ext cx="9140400" cy="56718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52280" y="304920"/>
            <a:ext cx="4255560" cy="64335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"/>
          <p:cNvSpPr/>
          <p:nvPr/>
        </p:nvSpPr>
        <p:spPr>
          <a:xfrm>
            <a:off x="686880" y="110160"/>
            <a:ext cx="960480" cy="1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1000" strike="noStrike">
                <a:solidFill>
                  <a:srgbClr val="ffffff"/>
                </a:solidFill>
                <a:latin typeface="Arial"/>
                <a:ea typeface="DejaVu Sans"/>
              </a:rPr>
              <a:t>MOC wide angle</a:t>
            </a:r>
            <a:endParaRPr/>
          </a:p>
        </p:txBody>
      </p:sp>
      <p:sp>
        <p:nvSpPr>
          <p:cNvPr id="260" name="CustomShape 3"/>
          <p:cNvSpPr/>
          <p:nvPr/>
        </p:nvSpPr>
        <p:spPr>
          <a:xfrm>
            <a:off x="2820600" y="110160"/>
            <a:ext cx="1087200" cy="1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1000" strike="noStrike">
                <a:solidFill>
                  <a:srgbClr val="ffffff"/>
                </a:solidFill>
                <a:latin typeface="Arial"/>
                <a:ea typeface="DejaVu Sans"/>
              </a:rPr>
              <a:t>MOC narrow angle</a:t>
            </a:r>
            <a:endParaRPr/>
          </a:p>
        </p:txBody>
      </p:sp>
      <p:sp>
        <p:nvSpPr>
          <p:cNvPr id="261" name="CustomShape 4"/>
          <p:cNvSpPr/>
          <p:nvPr/>
        </p:nvSpPr>
        <p:spPr>
          <a:xfrm>
            <a:off x="4496760" y="186480"/>
            <a:ext cx="3812040" cy="230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600" strike="noStrike">
                <a:solidFill>
                  <a:srgbClr val="ffffff"/>
                </a:solidFill>
                <a:latin typeface="Apple-Chancery"/>
                <a:ea typeface="DejaVu Sans"/>
              </a:rPr>
              <a:t>Debris Aprons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ts val="0"/>
              </a:lnSpc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(a)  Smooth surface texture may represent  original apron surface</a:t>
            </a:r>
            <a:endParaRPr/>
          </a:p>
        </p:txBody>
      </p:sp>
      <p:sp>
        <p:nvSpPr>
          <p:cNvPr id="262" name="CustomShape 5"/>
          <p:cNvSpPr/>
          <p:nvPr/>
        </p:nvSpPr>
        <p:spPr>
          <a:xfrm>
            <a:off x="4496760" y="3348720"/>
            <a:ext cx="4230720" cy="50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>
              <a:lnSpc>
                <a:spcPts val="0"/>
              </a:lnSpc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(b)  Pitted surface texture may develop through  ice sublimation induced collapse</a:t>
            </a:r>
            <a:endParaRPr/>
          </a:p>
        </p:txBody>
      </p:sp>
      <p:sp>
        <p:nvSpPr>
          <p:cNvPr id="263" name="CustomShape 6"/>
          <p:cNvSpPr/>
          <p:nvPr/>
        </p:nvSpPr>
        <p:spPr>
          <a:xfrm>
            <a:off x="4496760" y="5304600"/>
            <a:ext cx="1677240" cy="25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(c)  Ridged texture</a:t>
            </a:r>
            <a:endParaRPr/>
          </a:p>
        </p:txBody>
      </p:sp>
      <p:sp>
        <p:nvSpPr>
          <p:cNvPr id="264" name="CustomShape 7"/>
          <p:cNvSpPr/>
          <p:nvPr/>
        </p:nvSpPr>
        <p:spPr>
          <a:xfrm>
            <a:off x="4496760" y="6587280"/>
            <a:ext cx="1510920" cy="1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1000" strike="noStrike">
                <a:solidFill>
                  <a:srgbClr val="ffffff"/>
                </a:solidFill>
                <a:latin typeface="Arial"/>
                <a:ea typeface="DejaVu Sans"/>
              </a:rPr>
              <a:t>Li, Robinson, Jurdy (2005)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152280" y="914400"/>
            <a:ext cx="3425400" cy="25221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152280" y="4173480"/>
            <a:ext cx="3425400" cy="25347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"/>
          <p:cNvSpPr/>
          <p:nvPr/>
        </p:nvSpPr>
        <p:spPr>
          <a:xfrm>
            <a:off x="4572000" y="270000"/>
            <a:ext cx="3577680" cy="50605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4"/>
          <p:cNvSpPr/>
          <p:nvPr/>
        </p:nvSpPr>
        <p:spPr>
          <a:xfrm>
            <a:off x="64800" y="182880"/>
            <a:ext cx="3863880" cy="100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600" strike="noStrike">
                <a:solidFill>
                  <a:srgbClr val="ffffff"/>
                </a:solidFill>
                <a:latin typeface="Apple-Chancery"/>
                <a:ea typeface="DejaVu Sans"/>
              </a:rPr>
              <a:t> </a:t>
            </a:r>
            <a:r>
              <a:rPr i="1" lang="en-US" sz="2600" strike="noStrike">
                <a:solidFill>
                  <a:srgbClr val="ffffff"/>
                </a:solidFill>
                <a:latin typeface="Apple-Chancery"/>
                <a:ea typeface="DejaVu Sans"/>
              </a:rPr>
              <a:t>Debris Apron Models</a:t>
            </a:r>
            <a:endParaRPr/>
          </a:p>
        </p:txBody>
      </p:sp>
      <p:sp>
        <p:nvSpPr>
          <p:cNvPr id="269" name="CustomShape 5"/>
          <p:cNvSpPr/>
          <p:nvPr/>
        </p:nvSpPr>
        <p:spPr>
          <a:xfrm>
            <a:off x="229680" y="3463200"/>
            <a:ext cx="3266640" cy="56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 algn="just">
              <a:lnSpc>
                <a:spcPts val="0"/>
              </a:lnSpc>
            </a:pPr>
            <a:r>
              <a:rPr i="1"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Above: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Longitudinal profile predicted by viscous  power law model when </a:t>
            </a:r>
            <a:r>
              <a:rPr i="1"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n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varies within the range  of 2.4 to 3.</a:t>
            </a:r>
            <a:endParaRPr/>
          </a:p>
        </p:txBody>
      </p:sp>
      <p:sp>
        <p:nvSpPr>
          <p:cNvPr id="270" name="CustomShape 6"/>
          <p:cNvSpPr/>
          <p:nvPr/>
        </p:nvSpPr>
        <p:spPr>
          <a:xfrm>
            <a:off x="3615840" y="5367960"/>
            <a:ext cx="4922640" cy="140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0"/>
          <a:p>
            <a:pPr>
              <a:lnSpc>
                <a:spcPts val="0"/>
              </a:lnSpc>
            </a:pPr>
            <a:r>
              <a:rPr i="1"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Above: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Relationships between apron type and (a)  elevation and (b) latitude (type I </a:t>
            </a:r>
            <a:r>
              <a:rPr lang="en-US" sz="1200" strike="noStrike">
                <a:solidFill>
                  <a:srgbClr val="4d8aff"/>
                </a:solidFill>
                <a:latin typeface="Arial"/>
                <a:ea typeface="DejaVu Sans"/>
              </a:rPr>
              <a:t>blue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diamond shape,  type II </a:t>
            </a:r>
            <a:r>
              <a:rPr lang="en-US" sz="1200" strike="noStrike">
                <a:solidFill>
                  <a:srgbClr val="7bea3c"/>
                </a:solidFill>
                <a:latin typeface="Arial"/>
                <a:ea typeface="DejaVu Sans"/>
              </a:rPr>
              <a:t>green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triangle, type III </a:t>
            </a:r>
            <a:r>
              <a:rPr lang="en-US" sz="1200" strike="noStrike">
                <a:solidFill>
                  <a:srgbClr val="ff2800"/>
                </a:solidFill>
                <a:latin typeface="Arial"/>
                <a:ea typeface="DejaVu Sans"/>
              </a:rPr>
              <a:t>red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square).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ts val="0"/>
              </a:lnSpc>
            </a:pPr>
            <a:r>
              <a:rPr i="1"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Left: </a:t>
            </a:r>
            <a:r>
              <a:rPr lang="en-US" sz="1200" strike="noStrike">
                <a:solidFill>
                  <a:srgbClr val="ffffff"/>
                </a:solidFill>
                <a:latin typeface="Arial"/>
                <a:ea typeface="DejaVu Sans"/>
              </a:rPr>
              <a:t>Composite profiles of three types of lobate debris aprons and Valles  Marineris landslide, normalized to unit length and thickness.</a:t>
            </a:r>
            <a:endParaRPr/>
          </a:p>
        </p:txBody>
      </p:sp>
      <p:sp>
        <p:nvSpPr>
          <p:cNvPr id="271" name="CustomShape 7"/>
          <p:cNvSpPr/>
          <p:nvPr/>
        </p:nvSpPr>
        <p:spPr>
          <a:xfrm>
            <a:off x="5639760" y="37440"/>
            <a:ext cx="1510920" cy="1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1000" strike="noStrike">
                <a:solidFill>
                  <a:srgbClr val="ffffff"/>
                </a:solidFill>
                <a:latin typeface="Arial"/>
                <a:ea typeface="DejaVu Sans"/>
              </a:rPr>
              <a:t>Li, Robinson, Jurdy (2005)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0" y="0"/>
            <a:ext cx="914040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333000" y="173160"/>
            <a:ext cx="3838320" cy="245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/>
          <a:p>
            <a:pPr algn="ctr">
              <a:lnSpc>
                <a:spcPts val="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Mars Global Surveyor  Liftoﬀ 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November 7, 1996</a:t>
            </a:r>
            <a:endParaRPr/>
          </a:p>
        </p:txBody>
      </p:sp>
      <p:sp>
        <p:nvSpPr>
          <p:cNvPr id="274" name="CustomShape 2"/>
          <p:cNvSpPr/>
          <p:nvPr/>
        </p:nvSpPr>
        <p:spPr>
          <a:xfrm>
            <a:off x="4361040" y="0"/>
            <a:ext cx="477936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"/>
          <p:cNvSpPr/>
          <p:nvPr/>
        </p:nvSpPr>
        <p:spPr>
          <a:xfrm>
            <a:off x="609480" y="2819520"/>
            <a:ext cx="3012480" cy="34952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627480" y="764640"/>
            <a:ext cx="2093760" cy="301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3120" bIns="0"/>
          <a:p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H.G. Wells  </a:t>
            </a:r>
            <a:r>
              <a:rPr i="1" lang="en-US" sz="3300" strike="noStrike">
                <a:solidFill>
                  <a:srgbClr val="ffffff"/>
                </a:solidFill>
                <a:latin typeface="Apple-Chancery"/>
                <a:ea typeface="DejaVu Sans"/>
              </a:rPr>
              <a:t>The War of  the Worlds</a:t>
            </a:r>
            <a:endParaRPr/>
          </a:p>
          <a:p>
            <a:pPr>
              <a:lnSpc>
                <a:spcPts val="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(1898)</a:t>
            </a:r>
            <a:endParaRPr/>
          </a:p>
        </p:txBody>
      </p:sp>
      <p:sp>
        <p:nvSpPr>
          <p:cNvPr id="195" name="CustomShape 2"/>
          <p:cNvSpPr/>
          <p:nvPr/>
        </p:nvSpPr>
        <p:spPr>
          <a:xfrm>
            <a:off x="2971800" y="0"/>
            <a:ext cx="476676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380880"/>
            <a:ext cx="9140400" cy="60382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2"/>
          <p:cNvSpPr/>
          <p:nvPr/>
        </p:nvSpPr>
        <p:spPr>
          <a:xfrm>
            <a:off x="4482720" y="2730960"/>
            <a:ext cx="180000" cy="25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2800"/>
                </a:solidFill>
                <a:latin typeface="Arial"/>
                <a:ea typeface="DejaVu Sans"/>
              </a:rPr>
              <a:t>O</a:t>
            </a:r>
            <a:endParaRPr/>
          </a:p>
        </p:txBody>
      </p:sp>
      <p:sp>
        <p:nvSpPr>
          <p:cNvPr id="278" name="CustomShape 3"/>
          <p:cNvSpPr/>
          <p:nvPr/>
        </p:nvSpPr>
        <p:spPr>
          <a:xfrm>
            <a:off x="8761320" y="3614400"/>
            <a:ext cx="157680" cy="25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b="1" lang="en-US" sz="1600" strike="noStrike">
                <a:solidFill>
                  <a:srgbClr val="ff2800"/>
                </a:solidFill>
                <a:latin typeface="Arial"/>
                <a:ea typeface="DejaVu Sans"/>
              </a:rPr>
              <a:t>S</a:t>
            </a:r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762120" y="1828800"/>
            <a:ext cx="7911720" cy="40111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"/>
          <p:cNvSpPr/>
          <p:nvPr/>
        </p:nvSpPr>
        <p:spPr>
          <a:xfrm>
            <a:off x="663480" y="86040"/>
            <a:ext cx="80424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4400" strike="noStrike" u="heavy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i="1" lang="en-US" sz="4400" strike="noStrike" u="heavy">
                <a:solidFill>
                  <a:srgbClr val="ffffff"/>
                </a:solidFill>
                <a:latin typeface="Apple-Chancery"/>
                <a:ea typeface="DejaVu Sans"/>
              </a:rPr>
              <a:t>The Geology of Mars</a:t>
            </a:r>
            <a:r>
              <a:rPr i="1" lang="en-US" sz="4400" strike="noStrike" u="heavy">
                <a:solidFill>
                  <a:srgbClr val="ffffff"/>
                </a:solidFill>
                <a:latin typeface="Apple-Chancery"/>
                <a:ea typeface="DejaVu Sans"/>
              </a:rPr>
              <a:t>	</a:t>
            </a:r>
            <a:endParaRPr/>
          </a:p>
        </p:txBody>
      </p:sp>
      <p:sp>
        <p:nvSpPr>
          <p:cNvPr id="281" name="CustomShape 3"/>
          <p:cNvSpPr/>
          <p:nvPr/>
        </p:nvSpPr>
        <p:spPr>
          <a:xfrm>
            <a:off x="839160" y="1024560"/>
            <a:ext cx="4556880" cy="57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/>
          <a:p>
            <a:pPr>
              <a:lnSpc>
                <a:spcPts val="0"/>
              </a:lnSpc>
            </a:pPr>
            <a:r>
              <a:rPr lang="en-US" strike="noStrike">
                <a:solidFill>
                  <a:srgbClr val="ffffff"/>
                </a:solidFill>
                <a:latin typeface="Arial"/>
                <a:ea typeface="DejaVu Sans"/>
              </a:rPr>
              <a:t>Northern Lowlands: Free of craters; probably  re-surfaced a few billion years ago.</a:t>
            </a:r>
            <a:endParaRPr/>
          </a:p>
        </p:txBody>
      </p:sp>
      <p:sp>
        <p:nvSpPr>
          <p:cNvPr id="282" name="CustomShape 4"/>
          <p:cNvSpPr/>
          <p:nvPr/>
        </p:nvSpPr>
        <p:spPr>
          <a:xfrm>
            <a:off x="3357720" y="1828800"/>
            <a:ext cx="969840" cy="584280"/>
          </a:xfrm>
          <a:custGeom>
            <a:avLst/>
            <a:gdLst/>
            <a:ahLst/>
            <a:rect l="0" t="0" r="r" b="b"/>
            <a:pathLst>
              <a:path w="973131" h="587551">
                <a:moveTo>
                  <a:pt x="973130" y="0"/>
                </a:moveTo>
                <a:lnTo>
                  <a:pt x="0" y="587550"/>
                </a:lnTo>
              </a:path>
            </a:pathLst>
          </a:custGeom>
          <a:noFill/>
          <a:ln w="28440">
            <a:solidFill>
              <a:srgbClr val="fff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5"/>
          <p:cNvSpPr/>
          <p:nvPr/>
        </p:nvSpPr>
        <p:spPr>
          <a:xfrm>
            <a:off x="3321000" y="2357640"/>
            <a:ext cx="91800" cy="77040"/>
          </a:xfrm>
          <a:custGeom>
            <a:avLst/>
            <a:gdLst/>
            <a:ahLst/>
            <a:rect l="0" t="0" r="r" b="b"/>
            <a:pathLst>
              <a:path w="95089" h="80619">
                <a:moveTo>
                  <a:pt x="50989" y="0"/>
                </a:moveTo>
                <a:lnTo>
                  <a:pt x="0" y="80618"/>
                </a:lnTo>
                <a:lnTo>
                  <a:pt x="95088" y="73038"/>
                </a:lnTo>
                <a:lnTo>
                  <a:pt x="50989" y="0"/>
                </a:lnTo>
              </a:path>
            </a:pathLst>
          </a:custGeom>
          <a:solidFill>
            <a:srgbClr val="fff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6"/>
          <p:cNvSpPr/>
          <p:nvPr/>
        </p:nvSpPr>
        <p:spPr>
          <a:xfrm>
            <a:off x="4473720" y="1828800"/>
            <a:ext cx="2393640" cy="595800"/>
          </a:xfrm>
          <a:custGeom>
            <a:avLst/>
            <a:gdLst/>
            <a:ahLst/>
            <a:rect l="0" t="0" r="r" b="b"/>
            <a:pathLst>
              <a:path w="2397014" h="599254">
                <a:moveTo>
                  <a:pt x="0" y="0"/>
                </a:moveTo>
                <a:lnTo>
                  <a:pt x="2397013" y="599253"/>
                </a:lnTo>
              </a:path>
            </a:pathLst>
          </a:custGeom>
          <a:noFill/>
          <a:ln w="28440">
            <a:solidFill>
              <a:srgbClr val="fff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7"/>
          <p:cNvSpPr/>
          <p:nvPr/>
        </p:nvSpPr>
        <p:spPr>
          <a:xfrm>
            <a:off x="6818760" y="2376360"/>
            <a:ext cx="89640" cy="79560"/>
          </a:xfrm>
          <a:custGeom>
            <a:avLst/>
            <a:gdLst/>
            <a:ahLst/>
            <a:rect l="0" t="0" r="r" b="b"/>
            <a:pathLst>
              <a:path w="93119" h="82773">
                <a:moveTo>
                  <a:pt x="20692" y="0"/>
                </a:moveTo>
                <a:lnTo>
                  <a:pt x="0" y="82772"/>
                </a:lnTo>
                <a:lnTo>
                  <a:pt x="93118" y="62078"/>
                </a:lnTo>
                <a:lnTo>
                  <a:pt x="20692" y="0"/>
                </a:lnTo>
              </a:path>
            </a:pathLst>
          </a:custGeom>
          <a:solidFill>
            <a:srgbClr val="fff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8"/>
          <p:cNvSpPr/>
          <p:nvPr/>
        </p:nvSpPr>
        <p:spPr>
          <a:xfrm>
            <a:off x="1582920" y="6053760"/>
            <a:ext cx="5978880" cy="61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Arial"/>
                <a:ea typeface="DejaVu Sans"/>
              </a:rPr>
              <a:t>Southern Highlands: Heavily cratered; probably 2 – 3  billion years old.</a:t>
            </a:r>
            <a:endParaRPr/>
          </a:p>
        </p:txBody>
      </p:sp>
      <p:sp>
        <p:nvSpPr>
          <p:cNvPr id="287" name="CustomShape 9"/>
          <p:cNvSpPr/>
          <p:nvPr/>
        </p:nvSpPr>
        <p:spPr>
          <a:xfrm>
            <a:off x="3805560" y="4595040"/>
            <a:ext cx="1131120" cy="1354680"/>
          </a:xfrm>
          <a:custGeom>
            <a:avLst/>
            <a:gdLst/>
            <a:ahLst/>
            <a:rect l="0" t="0" r="r" b="b"/>
            <a:pathLst>
              <a:path w="1134696" h="1357914">
                <a:moveTo>
                  <a:pt x="1134695" y="1357913"/>
                </a:moveTo>
                <a:lnTo>
                  <a:pt x="0" y="0"/>
                </a:lnTo>
              </a:path>
            </a:pathLst>
          </a:custGeom>
          <a:noFill/>
          <a:ln w="28440">
            <a:solidFill>
              <a:srgbClr val="fff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10"/>
          <p:cNvSpPr/>
          <p:nvPr/>
        </p:nvSpPr>
        <p:spPr>
          <a:xfrm>
            <a:off x="3778200" y="4562640"/>
            <a:ext cx="83880" cy="89640"/>
          </a:xfrm>
          <a:custGeom>
            <a:avLst/>
            <a:gdLst/>
            <a:ahLst/>
            <a:rect l="0" t="0" r="r" b="b"/>
            <a:pathLst>
              <a:path w="87445" h="92826">
                <a:moveTo>
                  <a:pt x="0" y="0"/>
                </a:moveTo>
                <a:lnTo>
                  <a:pt x="21973" y="92825"/>
                </a:lnTo>
                <a:lnTo>
                  <a:pt x="87444" y="38116"/>
                </a:lnTo>
                <a:lnTo>
                  <a:pt x="0" y="0"/>
                </a:lnTo>
              </a:path>
            </a:pathLst>
          </a:custGeom>
          <a:solidFill>
            <a:srgbClr val="fff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11"/>
          <p:cNvSpPr/>
          <p:nvPr/>
        </p:nvSpPr>
        <p:spPr>
          <a:xfrm>
            <a:off x="5006880" y="5259600"/>
            <a:ext cx="2546640" cy="690480"/>
          </a:xfrm>
          <a:custGeom>
            <a:avLst/>
            <a:gdLst/>
            <a:ahLst/>
            <a:rect l="0" t="0" r="r" b="b"/>
            <a:pathLst>
              <a:path w="2549636" h="693651">
                <a:moveTo>
                  <a:pt x="0" y="693650"/>
                </a:moveTo>
                <a:lnTo>
                  <a:pt x="2549635" y="0"/>
                </a:lnTo>
              </a:path>
            </a:pathLst>
          </a:custGeom>
          <a:noFill/>
          <a:ln w="28440">
            <a:solidFill>
              <a:srgbClr val="fff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12"/>
          <p:cNvSpPr/>
          <p:nvPr/>
        </p:nvSpPr>
        <p:spPr>
          <a:xfrm>
            <a:off x="7504200" y="5229360"/>
            <a:ext cx="90360" cy="78840"/>
          </a:xfrm>
          <a:custGeom>
            <a:avLst/>
            <a:gdLst/>
            <a:ahLst/>
            <a:rect l="0" t="0" r="r" b="b"/>
            <a:pathLst>
              <a:path w="93527" h="82328">
                <a:moveTo>
                  <a:pt x="0" y="0"/>
                </a:moveTo>
                <a:lnTo>
                  <a:pt x="22397" y="82327"/>
                </a:lnTo>
                <a:lnTo>
                  <a:pt x="93526" y="18765"/>
                </a:lnTo>
                <a:lnTo>
                  <a:pt x="0" y="0"/>
                </a:lnTo>
              </a:path>
            </a:pathLst>
          </a:custGeom>
          <a:solidFill>
            <a:srgbClr val="fffc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13"/>
          <p:cNvSpPr/>
          <p:nvPr/>
        </p:nvSpPr>
        <p:spPr>
          <a:xfrm>
            <a:off x="6175440" y="1024560"/>
            <a:ext cx="2436120" cy="55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algn="r">
              <a:lnSpc>
                <a:spcPts val="0"/>
              </a:lnSpc>
            </a:pPr>
            <a:r>
              <a:rPr lang="en-US" strike="noStrike">
                <a:solidFill>
                  <a:srgbClr val="ffffff"/>
                </a:solidFill>
                <a:latin typeface="Arial"/>
                <a:ea typeface="DejaVu Sans"/>
              </a:rPr>
              <a:t>Possibly once filled with</a:t>
            </a:r>
            <a:endParaRPr/>
          </a:p>
          <a:p>
            <a:pPr algn="r">
              <a:lnSpc>
                <a:spcPts val="0"/>
              </a:lnSpc>
            </a:pPr>
            <a:r>
              <a:rPr lang="en-US" strike="noStrike">
                <a:solidFill>
                  <a:srgbClr val="ffffff"/>
                </a:solidFill>
                <a:latin typeface="Arial"/>
                <a:ea typeface="DejaVu Sans"/>
              </a:rPr>
              <a:t>water.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844280" y="223200"/>
            <a:ext cx="530676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600" strike="noStrike">
                <a:solidFill>
                  <a:srgbClr val="ffffff"/>
                </a:solidFill>
                <a:latin typeface="Apple-Chancery"/>
                <a:ea typeface="DejaVu Sans"/>
              </a:rPr>
              <a:t>Tharsis Region Topography</a:t>
            </a:r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1600200"/>
            <a:ext cx="9140400" cy="447948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2724840" y="132120"/>
            <a:ext cx="36972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2800" strike="noStrike">
                <a:solidFill>
                  <a:srgbClr val="ffffff"/>
                </a:solidFill>
                <a:latin typeface="Apple-Chancery"/>
                <a:ea typeface="DejaVu Sans"/>
              </a:rPr>
              <a:t>Martian Magnetics</a:t>
            </a:r>
            <a:endParaRPr/>
          </a:p>
        </p:txBody>
      </p:sp>
      <p:sp>
        <p:nvSpPr>
          <p:cNvPr id="295" name="CustomShape 2"/>
          <p:cNvSpPr/>
          <p:nvPr/>
        </p:nvSpPr>
        <p:spPr>
          <a:xfrm>
            <a:off x="0" y="838080"/>
            <a:ext cx="9140400" cy="60163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640080" y="213840"/>
            <a:ext cx="713448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Generation of Magnetic Lineations </a:t>
            </a:r>
            <a:endParaRPr/>
          </a:p>
        </p:txBody>
      </p:sp>
      <p:sp>
        <p:nvSpPr>
          <p:cNvPr id="297" name="CustomShape 2"/>
          <p:cNvSpPr/>
          <p:nvPr/>
        </p:nvSpPr>
        <p:spPr>
          <a:xfrm>
            <a:off x="0" y="1371600"/>
            <a:ext cx="9140400" cy="449856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5619600" y="0"/>
            <a:ext cx="3520800" cy="68432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2"/>
          <p:cNvSpPr/>
          <p:nvPr/>
        </p:nvSpPr>
        <p:spPr>
          <a:xfrm>
            <a:off x="610560" y="186480"/>
            <a:ext cx="437292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600" strike="noStrike">
                <a:solidFill>
                  <a:srgbClr val="ffffff"/>
                </a:solidFill>
                <a:latin typeface="Apple-Chancery"/>
                <a:ea typeface="DejaVu Sans"/>
              </a:rPr>
              <a:t>Magnetization of Mars</a:t>
            </a:r>
            <a:endParaRPr/>
          </a:p>
        </p:txBody>
      </p:sp>
      <p:sp>
        <p:nvSpPr>
          <p:cNvPr id="300" name="CustomShape 3"/>
          <p:cNvSpPr/>
          <p:nvPr/>
        </p:nvSpPr>
        <p:spPr>
          <a:xfrm>
            <a:off x="306000" y="1786680"/>
            <a:ext cx="4840920" cy="30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ts val="0"/>
              </a:lnSpc>
            </a:pPr>
            <a:r>
              <a:rPr i="1"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Figure:</a:t>
            </a:r>
            <a:endParaRPr/>
          </a:p>
          <a:p>
            <a:pPr>
              <a:lnSpc>
                <a:spcPts val="0"/>
              </a:lnSpc>
              <a:buFont typeface="StarSymbol"/>
              <a:buAutoNum type="alphaLcParenR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The vertical component of the magnetic field </a:t>
            </a:r>
            <a:r>
              <a:rPr i="1"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B</a:t>
            </a:r>
            <a:r>
              <a:rPr i="1" lang="en-US" sz="1579" strike="noStrike" baseline="-21000">
                <a:solidFill>
                  <a:srgbClr val="ffffff"/>
                </a:solidFill>
                <a:latin typeface="Arial"/>
                <a:ea typeface="DejaVu Sans"/>
              </a:rPr>
              <a:t>z 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as  measured at 400 km.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The vertical component of the magnetic field </a:t>
            </a:r>
            <a:r>
              <a:rPr i="1"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B</a:t>
            </a:r>
            <a:r>
              <a:rPr i="1" lang="en-US" sz="1579" strike="noStrike" baseline="-21000">
                <a:solidFill>
                  <a:srgbClr val="ffffff"/>
                </a:solidFill>
                <a:latin typeface="Arial"/>
                <a:ea typeface="DejaVu Sans"/>
              </a:rPr>
              <a:t>z </a:t>
            </a:r>
            <a:r>
              <a:rPr i="1" lang="en-US" sz="1050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extrapolated downward from 400 to 100 km using a  Fourier transform. The result agrees very well with  aerobraking data obtained at 100 km (shown in color)  and fills in data gaps. Aerobraking data: </a:t>
            </a:r>
            <a:r>
              <a:rPr lang="en-US" sz="1600" strike="noStrike">
                <a:solidFill>
                  <a:srgbClr val="ff2800"/>
                </a:solidFill>
                <a:latin typeface="Arial"/>
                <a:ea typeface="DejaVu Sans"/>
              </a:rPr>
              <a:t>red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, strongly  positive; </a:t>
            </a:r>
            <a:r>
              <a:rPr lang="en-US" sz="1600" strike="noStrike">
                <a:solidFill>
                  <a:srgbClr val="4d8aff"/>
                </a:solidFill>
                <a:latin typeface="Arial"/>
                <a:ea typeface="DejaVu Sans"/>
              </a:rPr>
              <a:t>blue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, strongly negative.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AutoNum type="alphaLcParenR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DejaVu Sans"/>
              </a:rPr>
              <a:t>Geology of Mars’ highland terrain.</a:t>
            </a:r>
            <a:endParaRPr/>
          </a:p>
        </p:txBody>
      </p:sp>
      <p:sp>
        <p:nvSpPr>
          <p:cNvPr id="301" name="CustomShape 4"/>
          <p:cNvSpPr/>
          <p:nvPr/>
        </p:nvSpPr>
        <p:spPr>
          <a:xfrm>
            <a:off x="3963600" y="6587280"/>
            <a:ext cx="1540080" cy="16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1000" strike="noStrike">
                <a:solidFill>
                  <a:srgbClr val="ffffff"/>
                </a:solidFill>
                <a:latin typeface="Arial"/>
                <a:ea typeface="DejaVu Sans"/>
              </a:rPr>
              <a:t>Jurdy and Stefanick (2004)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28440" y="1633320"/>
            <a:ext cx="9083160" cy="358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Picture 3" descr=""/>
          <p:cNvPicPr/>
          <p:nvPr/>
        </p:nvPicPr>
        <p:blipFill>
          <a:blip r:embed="rId1"/>
          <a:stretch/>
        </p:blipFill>
        <p:spPr>
          <a:xfrm>
            <a:off x="0" y="1257480"/>
            <a:ext cx="9140400" cy="432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3206160" y="498240"/>
            <a:ext cx="2727720" cy="69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2"/>
          <p:cNvSpPr/>
          <p:nvPr/>
        </p:nvSpPr>
        <p:spPr>
          <a:xfrm>
            <a:off x="28440" y="1633320"/>
            <a:ext cx="9083160" cy="358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6" name="Picture 3" descr=""/>
          <p:cNvPicPr/>
          <p:nvPr/>
        </p:nvPicPr>
        <p:blipFill>
          <a:blip r:embed="rId1"/>
          <a:stretch/>
        </p:blipFill>
        <p:spPr>
          <a:xfrm>
            <a:off x="1447920" y="0"/>
            <a:ext cx="6224760" cy="685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3206160" y="498240"/>
            <a:ext cx="2727720" cy="69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2"/>
          <p:cNvSpPr/>
          <p:nvPr/>
        </p:nvSpPr>
        <p:spPr>
          <a:xfrm>
            <a:off x="28440" y="1633320"/>
            <a:ext cx="9083160" cy="358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9" name="Picture 3" descr=""/>
          <p:cNvPicPr/>
          <p:nvPr/>
        </p:nvPicPr>
        <p:blipFill>
          <a:blip r:embed="rId1"/>
          <a:stretch/>
        </p:blipFill>
        <p:spPr>
          <a:xfrm>
            <a:off x="1270080" y="0"/>
            <a:ext cx="6596280" cy="685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274680" y="182880"/>
            <a:ext cx="8502480" cy="5485320"/>
          </a:xfrm>
          <a:prstGeom prst="rect">
            <a:avLst/>
          </a:prstGeom>
          <a:ln>
            <a:noFill/>
          </a:ln>
        </p:spPr>
      </p:pic>
      <p:sp>
        <p:nvSpPr>
          <p:cNvPr id="311" name="CustomShape 1"/>
          <p:cNvSpPr/>
          <p:nvPr/>
        </p:nvSpPr>
        <p:spPr>
          <a:xfrm>
            <a:off x="0" y="5506560"/>
            <a:ext cx="9691920" cy="290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z="1500" strike="noStrike">
                <a:solidFill>
                  <a:srgbClr val="800000"/>
                </a:solidFill>
                <a:latin typeface="Arial"/>
                <a:ea typeface="DejaVu Sans"/>
              </a:rPr>
              <a:t>Humans on Mars may visit the site of the Viking 2 Lander to see the effects on the spacecraft. </a:t>
            </a:r>
            <a:endParaRPr/>
          </a:p>
          <a:p>
            <a:r>
              <a:rPr lang="en-US" sz="1500" strike="noStrike">
                <a:solidFill>
                  <a:srgbClr val="ffff00"/>
                </a:solidFill>
                <a:latin typeface="Arial"/>
                <a:ea typeface="DejaVu Sans"/>
              </a:rPr>
              <a:t>Viking 2, launched 9/9/75, entered orbit  8/7/76. Viking 2 Lander reached Utopia Planitia on 9/3/76.   </a:t>
            </a:r>
            <a:endParaRPr/>
          </a:p>
          <a:p>
            <a:r>
              <a:rPr lang="en-US" sz="1500" strike="noStrike">
                <a:solidFill>
                  <a:srgbClr val="ffff00"/>
                </a:solidFill>
                <a:latin typeface="Arial"/>
                <a:ea typeface="DejaVu Sans"/>
              </a:rPr>
              <a:t>The two Vikings delivered seismometers mounted on the landers'  legs. Viking 2 Lander ended </a:t>
            </a:r>
            <a:endParaRPr/>
          </a:p>
          <a:p>
            <a:r>
              <a:rPr lang="en-US" sz="1500" strike="noStrike">
                <a:solidFill>
                  <a:srgbClr val="ffff00"/>
                </a:solidFill>
                <a:latin typeface="Arial"/>
                <a:ea typeface="DejaVu Sans"/>
              </a:rPr>
              <a:t>communication on 4/11/80. To this day no seismometer has monitored the martian surface. </a:t>
            </a:r>
            <a:endParaRPr/>
          </a:p>
        </p:txBody>
      </p:sp>
      <p:sp>
        <p:nvSpPr>
          <p:cNvPr id="312" name="CustomShape 2"/>
          <p:cNvSpPr/>
          <p:nvPr/>
        </p:nvSpPr>
        <p:spPr>
          <a:xfrm>
            <a:off x="0" y="6550920"/>
            <a:ext cx="8319960" cy="48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z="1400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400" strike="noStrike">
                <a:solidFill>
                  <a:srgbClr val="000000"/>
                </a:solidFill>
                <a:latin typeface="Arial"/>
                <a:ea typeface="DejaVu Sans"/>
              </a:rPr>
              <a:t>(NASA by image Pat Rawlings. Technical concepts, Johnson Space Center,1991).</a:t>
            </a:r>
            <a:endParaRPr/>
          </a:p>
        </p:txBody>
      </p:sp>
      <p:sp>
        <p:nvSpPr>
          <p:cNvPr id="313" name="CustomShape 3"/>
          <p:cNvSpPr/>
          <p:nvPr/>
        </p:nvSpPr>
        <p:spPr>
          <a:xfrm>
            <a:off x="2469240" y="6400800"/>
            <a:ext cx="7314120" cy="4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z="1400" strike="noStrike">
                <a:solidFill>
                  <a:srgbClr val="00ffff"/>
                </a:solidFill>
                <a:latin typeface="Arial"/>
                <a:ea typeface="DejaVu Sans"/>
              </a:rPr>
              <a:t>(NASA by image Pat Rawlings. Technical concepts, Johnson Space Center,1991).</a:t>
            </a:r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0" y="708120"/>
            <a:ext cx="9140400" cy="5438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2619000" y="0"/>
            <a:ext cx="8516520" cy="70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r>
              <a:rPr lang="en-US" sz="3600" strike="noStrike">
                <a:solidFill>
                  <a:srgbClr val="eeece1"/>
                </a:solidFill>
                <a:latin typeface="Merriweather"/>
                <a:ea typeface="Merriweather"/>
              </a:rPr>
              <a:t>INSIGHT Mars Mission</a:t>
            </a:r>
            <a:endParaRPr/>
          </a:p>
          <a:p>
            <a:pPr>
              <a:lnSpc>
                <a:spcPct val="200000"/>
              </a:lnSpc>
            </a:pPr>
            <a:endParaRPr/>
          </a:p>
        </p:txBody>
      </p:sp>
      <p:sp>
        <p:nvSpPr>
          <p:cNvPr id="315" name="CustomShape 2"/>
          <p:cNvSpPr/>
          <p:nvPr/>
        </p:nvSpPr>
        <p:spPr>
          <a:xfrm>
            <a:off x="91440" y="1645920"/>
            <a:ext cx="4435200" cy="30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>
              <a:lnSpc>
                <a:spcPct val="150000"/>
              </a:lnSpc>
              <a:buFont typeface="StarSymbol"/>
              <a:buChar char="l"/>
            </a:pPr>
            <a:r>
              <a:rPr b="1" lang="en-US" strike="noStrike">
                <a:solidFill>
                  <a:srgbClr val="eeece1"/>
                </a:solidFill>
                <a:latin typeface="Arial"/>
                <a:ea typeface="Arial"/>
              </a:rPr>
              <a:t>In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terior Exploration using </a:t>
            </a:r>
            <a:r>
              <a:rPr b="1" lang="en-US" strike="noStrike">
                <a:solidFill>
                  <a:srgbClr val="eeece1"/>
                </a:solidFill>
                <a:latin typeface="Arial"/>
                <a:ea typeface="Arial"/>
              </a:rPr>
              <a:t>S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eismic                  </a:t>
            </a:r>
            <a:r>
              <a:rPr b="1" lang="en-US" strike="noStrike">
                <a:solidFill>
                  <a:srgbClr val="eeece1"/>
                </a:solidFill>
                <a:latin typeface="Arial"/>
                <a:ea typeface="Arial"/>
              </a:rPr>
              <a:t>I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nvestigations, </a:t>
            </a:r>
            <a:r>
              <a:rPr b="1" lang="en-US" strike="noStrike">
                <a:solidFill>
                  <a:srgbClr val="eeece1"/>
                </a:solidFill>
                <a:latin typeface="Arial"/>
                <a:ea typeface="Arial"/>
              </a:rPr>
              <a:t>G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eodesy and </a:t>
            </a:r>
            <a:endParaRPr/>
          </a:p>
          <a:p>
            <a:pPr>
              <a:lnSpc>
                <a:spcPct val="150000"/>
              </a:lnSpc>
              <a:buFont typeface="StarSymbol"/>
              <a:buChar char="l"/>
            </a:pP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       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Heat  </a:t>
            </a:r>
            <a:r>
              <a:rPr b="1" lang="en-US" strike="noStrike">
                <a:solidFill>
                  <a:srgbClr val="eeece1"/>
                </a:solidFill>
                <a:latin typeface="Arial"/>
                <a:ea typeface="Arial"/>
              </a:rPr>
              <a:t>T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ransport.</a:t>
            </a:r>
            <a:endParaRPr/>
          </a:p>
          <a:p>
            <a:pPr>
              <a:lnSpc>
                <a:spcPct val="150000"/>
              </a:lnSpc>
              <a:buFont typeface="StarSymbol"/>
              <a:buChar char="l"/>
            </a:pP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Mission will be first to study the            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	</a:t>
            </a: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martian  interior</a:t>
            </a:r>
            <a:endParaRPr/>
          </a:p>
          <a:p>
            <a:pPr>
              <a:lnSpc>
                <a:spcPct val="150000"/>
              </a:lnSpc>
              <a:buFont typeface="StarSymbol"/>
              <a:buChar char="l"/>
            </a:pP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Launched May 5, 2018</a:t>
            </a:r>
            <a:endParaRPr/>
          </a:p>
          <a:p>
            <a:pPr>
              <a:lnSpc>
                <a:spcPct val="150000"/>
              </a:lnSpc>
              <a:buFont typeface="StarSymbol"/>
              <a:buChar char="l"/>
            </a:pPr>
            <a:r>
              <a:rPr lang="en-US" strike="noStrike">
                <a:solidFill>
                  <a:srgbClr val="eeece1"/>
                </a:solidFill>
                <a:latin typeface="Arial"/>
                <a:ea typeface="Arial"/>
              </a:rPr>
              <a:t>Drilling stopped.</a:t>
            </a:r>
            <a:r>
              <a:rPr lang="en-US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typeface="StarSymbol"/>
              <a:buChar char="l"/>
            </a:pPr>
            <a:r>
              <a:rPr lang="en-US" strike="noStrike">
                <a:solidFill>
                  <a:srgbClr val="000000"/>
                </a:solidFill>
                <a:latin typeface="Arial"/>
                <a:ea typeface="Arial"/>
              </a:rPr>
              <a:t>Drilling with a Mars landing scheduled for Nov. 26, 2018.</a:t>
            </a:r>
            <a:endParaRPr/>
          </a:p>
          <a:p>
            <a:pPr>
              <a:lnSpc>
                <a:spcPct val="150000"/>
              </a:lnSpc>
            </a:pPr>
            <a:endParaRPr/>
          </a:p>
        </p:txBody>
      </p:sp>
      <p:pic>
        <p:nvPicPr>
          <p:cNvPr id="316" name="Shape 143" descr=""/>
          <p:cNvPicPr/>
          <p:nvPr/>
        </p:nvPicPr>
        <p:blipFill>
          <a:blip r:embed="rId1"/>
          <a:stretch/>
        </p:blipFill>
        <p:spPr>
          <a:xfrm>
            <a:off x="4614480" y="2426040"/>
            <a:ext cx="4525560" cy="349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167" descr=""/>
          <p:cNvPicPr/>
          <p:nvPr/>
        </p:nvPicPr>
        <p:blipFill>
          <a:blip r:embed="rId1"/>
          <a:stretch/>
        </p:blipFill>
        <p:spPr>
          <a:xfrm>
            <a:off x="0" y="857160"/>
            <a:ext cx="9073800" cy="4974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148" descr=""/>
          <p:cNvPicPr/>
          <p:nvPr/>
        </p:nvPicPr>
        <p:blipFill>
          <a:blip r:embed="rId1"/>
          <a:stretch/>
        </p:blipFill>
        <p:spPr>
          <a:xfrm>
            <a:off x="100800" y="944280"/>
            <a:ext cx="8917920" cy="513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tretch/>
        </p:blipFill>
        <p:spPr>
          <a:xfrm>
            <a:off x="109080" y="-6120"/>
            <a:ext cx="8934120" cy="685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-640080" y="548640"/>
            <a:ext cx="9128160" cy="683604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2"/>
          <p:cNvSpPr/>
          <p:nvPr/>
        </p:nvSpPr>
        <p:spPr>
          <a:xfrm flipV="1">
            <a:off x="943200" y="1002240"/>
            <a:ext cx="8197560" cy="453600"/>
          </a:xfrm>
          <a:custGeom>
            <a:avLst/>
            <a:gdLst/>
            <a:ahLst/>
            <a:rect l="0" t="0" r="r" b="b"/>
            <a:pathLst>
              <a:path w="8200645" h="1">
                <a:moveTo>
                  <a:pt x="0" y="0"/>
                </a:moveTo>
                <a:lnTo>
                  <a:pt x="8200644" y="0"/>
                </a:lnTo>
              </a:path>
            </a:pathLst>
          </a:custGeom>
          <a:noFill/>
          <a:ln w="10800">
            <a:solidFill>
              <a:srgbClr val="3f383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>
            <a:off x="2834640" y="914400"/>
            <a:ext cx="356832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b="1" i="1" lang="en-US" sz="3600" strike="noStrike">
                <a:solidFill>
                  <a:srgbClr val="050505"/>
                </a:solidFill>
                <a:latin typeface="URW Chancery L"/>
                <a:ea typeface="DejaVu Sans"/>
              </a:rPr>
              <a:t>Conclusions</a:t>
            </a:r>
            <a:endParaRPr/>
          </a:p>
        </p:txBody>
      </p:sp>
      <p:sp>
        <p:nvSpPr>
          <p:cNvPr id="323" name="CustomShape 4"/>
          <p:cNvSpPr/>
          <p:nvPr/>
        </p:nvSpPr>
        <p:spPr>
          <a:xfrm>
            <a:off x="914400" y="1737360"/>
            <a:ext cx="8167680" cy="375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0" bIns="0"/>
          <a:p>
            <a:pPr>
              <a:lnSpc>
                <a:spcPct val="100000"/>
              </a:lnSpc>
              <a:buFont typeface="Arial"/>
              <a:buChar char="•"/>
            </a:pPr>
            <a:r>
              <a:rPr i="1" lang="en-US" sz="2400" strike="noStrike">
                <a:solidFill>
                  <a:srgbClr val="050505"/>
                </a:solidFill>
                <a:latin typeface="Arial"/>
                <a:ea typeface="DejaVu Sans"/>
              </a:rPr>
              <a:t>Mars had a strong magnetic field early in its history.</a:t>
            </a:r>
            <a:endParaRPr/>
          </a:p>
          <a:p>
            <a:pPr>
              <a:lnSpc>
                <a:spcPct val="103000"/>
              </a:lnSpc>
              <a:buFont typeface="Arial"/>
              <a:buChar char="•"/>
            </a:pPr>
            <a:r>
              <a:rPr i="1" lang="en-US" sz="2400" strike="noStrike">
                <a:solidFill>
                  <a:srgbClr val="050505"/>
                </a:solidFill>
                <a:latin typeface="Arial"/>
                <a:ea typeface="DejaVu Sans"/>
              </a:rPr>
              <a:t>Martian crust is either very strongly magnetized or          goes to great depth. Perhaps both. </a:t>
            </a:r>
            <a:endParaRPr/>
          </a:p>
          <a:p>
            <a:pPr>
              <a:lnSpc>
                <a:spcPct val="103000"/>
              </a:lnSpc>
              <a:buFont typeface="Arial"/>
              <a:buChar char="•"/>
            </a:pPr>
            <a:r>
              <a:rPr i="1" lang="en-US" sz="2400" strike="noStrike">
                <a:solidFill>
                  <a:srgbClr val="050505"/>
                </a:solidFill>
                <a:latin typeface="Arial"/>
                <a:ea typeface="DejaVu Sans"/>
              </a:rPr>
              <a:t>Magnetic mineral carrier remains unknown.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i="1" lang="en-US" sz="2400" strike="noStrike">
                <a:solidFill>
                  <a:srgbClr val="050505"/>
                </a:solidFill>
                <a:latin typeface="Arial"/>
                <a:ea typeface="DejaVu Sans"/>
              </a:rPr>
              <a:t>True Polar Wander may have occurred  on Mars, as evidenced by location of Tharsis.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i="1" lang="en-US" sz="2400" strike="noStrike">
                <a:solidFill>
                  <a:srgbClr val="050505"/>
                </a:solidFill>
                <a:latin typeface="Arial"/>
                <a:ea typeface="DejaVu Sans"/>
              </a:rPr>
              <a:t>The lnSight lander, with seismometer and heat flow experiments, now on Mars' surface as the first         mission to study the interior. Drilling suspended.</a:t>
            </a:r>
            <a:endParaRPr/>
          </a:p>
        </p:txBody>
      </p:sp>
      <p:sp>
        <p:nvSpPr>
          <p:cNvPr id="324" name="CustomShape 5"/>
          <p:cNvSpPr/>
          <p:nvPr/>
        </p:nvSpPr>
        <p:spPr>
          <a:xfrm>
            <a:off x="-916200" y="5047920"/>
            <a:ext cx="182520" cy="4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0" y="0"/>
            <a:ext cx="914040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0" y="1981080"/>
            <a:ext cx="9140400" cy="28699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2"/>
          <p:cNvSpPr/>
          <p:nvPr/>
        </p:nvSpPr>
        <p:spPr>
          <a:xfrm>
            <a:off x="1955160" y="173520"/>
            <a:ext cx="5996880" cy="97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When is a face not a face?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0" y="0"/>
            <a:ext cx="9140400" cy="6854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0" y="450720"/>
            <a:ext cx="9140400" cy="5952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752920" y="0"/>
            <a:ext cx="3553200" cy="115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Mariner</a:t>
            </a: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	</a:t>
            </a:r>
            <a:r>
              <a:rPr i="1" lang="en-US" sz="3200" strike="noStrike">
                <a:solidFill>
                  <a:srgbClr val="ffffff"/>
                </a:solidFill>
                <a:latin typeface="Apple-Chancery"/>
                <a:ea typeface="DejaVu Sans"/>
              </a:rPr>
              <a:t>7  1969 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685800" y="838080"/>
            <a:ext cx="7768800" cy="582552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